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Yomogi Font" charset="1" panose="00000000000000000000"/>
      <p:regular r:id="rId19"/>
    </p:embeddedFont>
    <p:embeddedFont>
      <p:font typeface="Josefin Sans" charset="1" panose="00000500000000000000"/>
      <p:regular r:id="rId20"/>
    </p:embeddedFont>
    <p:embeddedFont>
      <p:font typeface="Calibri (MS) Bold" charset="1" panose="020F0702030404030204"/>
      <p:regular r:id="rId21"/>
    </p:embeddedFont>
    <p:embeddedFont>
      <p:font typeface="Josefin Sans Bold" charset="1" panose="00000800000000000000"/>
      <p:regular r:id="rId22"/>
    </p:embeddedFont>
    <p:embeddedFont>
      <p:font typeface="Calibri (MS)" charset="1" panose="020F0502020204030204"/>
      <p:regular r:id="rId23"/>
    </p:embeddedFont>
    <p:embeddedFont>
      <p:font typeface="Arab Times" charset="1" panose="020004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50" y="-6350"/>
            <a:ext cx="18300696" cy="5451765"/>
            <a:chOff x="0" y="0"/>
            <a:chExt cx="24400928" cy="72690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509" y="8509"/>
              <a:ext cx="24384001" cy="7252081"/>
            </a:xfrm>
            <a:custGeom>
              <a:avLst/>
              <a:gdLst/>
              <a:ahLst/>
              <a:cxnLst/>
              <a:rect r="r" b="b" t="t" l="l"/>
              <a:pathLst>
                <a:path h="7252081" w="24384001">
                  <a:moveTo>
                    <a:pt x="0" y="0"/>
                  </a:moveTo>
                  <a:lnTo>
                    <a:pt x="24384001" y="0"/>
                  </a:lnTo>
                  <a:lnTo>
                    <a:pt x="24384001" y="7252081"/>
                  </a:lnTo>
                  <a:lnTo>
                    <a:pt x="0" y="725208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47901" y="4273157"/>
            <a:ext cx="12331081" cy="297336"/>
            <a:chOff x="0" y="0"/>
            <a:chExt cx="16441441" cy="3964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509" y="8509"/>
              <a:ext cx="16424403" cy="379476"/>
            </a:xfrm>
            <a:custGeom>
              <a:avLst/>
              <a:gdLst/>
              <a:ahLst/>
              <a:cxnLst/>
              <a:rect r="r" b="b" t="t" l="l"/>
              <a:pathLst>
                <a:path h="379476" w="16424403">
                  <a:moveTo>
                    <a:pt x="0" y="0"/>
                  </a:moveTo>
                  <a:lnTo>
                    <a:pt x="16424403" y="0"/>
                  </a:lnTo>
                  <a:lnTo>
                    <a:pt x="16424403" y="379476"/>
                  </a:lnTo>
                  <a:lnTo>
                    <a:pt x="0" y="379476"/>
                  </a:lnTo>
                  <a:close/>
                </a:path>
              </a:pathLst>
            </a:custGeom>
            <a:solidFill>
              <a:srgbClr val="A6AF96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536538" y="4557791"/>
            <a:ext cx="7757812" cy="5735560"/>
            <a:chOff x="0" y="0"/>
            <a:chExt cx="10343749" cy="7647413"/>
          </a:xfrm>
        </p:grpSpPr>
        <p:sp>
          <p:nvSpPr>
            <p:cNvPr name="Freeform 7" id="7" descr="Picture 9"/>
            <p:cNvSpPr/>
            <p:nvPr/>
          </p:nvSpPr>
          <p:spPr>
            <a:xfrm flipH="false" flipV="false" rot="0">
              <a:off x="0" y="0"/>
              <a:ext cx="10343769" cy="7647432"/>
            </a:xfrm>
            <a:custGeom>
              <a:avLst/>
              <a:gdLst/>
              <a:ahLst/>
              <a:cxnLst/>
              <a:rect r="r" b="b" t="t" l="l"/>
              <a:pathLst>
                <a:path h="7647432" w="10343769">
                  <a:moveTo>
                    <a:pt x="0" y="0"/>
                  </a:moveTo>
                  <a:lnTo>
                    <a:pt x="10343769" y="0"/>
                  </a:lnTo>
                  <a:lnTo>
                    <a:pt x="10343769" y="7647432"/>
                  </a:lnTo>
                  <a:lnTo>
                    <a:pt x="0" y="7647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493" t="-4346" r="-22682" b="-3013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456174" y="569439"/>
            <a:ext cx="11448768" cy="5730733"/>
            <a:chOff x="0" y="0"/>
            <a:chExt cx="15265024" cy="76409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509" y="8509"/>
              <a:ext cx="15248129" cy="7624064"/>
            </a:xfrm>
            <a:custGeom>
              <a:avLst/>
              <a:gdLst/>
              <a:ahLst/>
              <a:cxnLst/>
              <a:rect r="r" b="b" t="t" l="l"/>
              <a:pathLst>
                <a:path h="7624064" w="15248129">
                  <a:moveTo>
                    <a:pt x="7624064" y="7624064"/>
                  </a:moveTo>
                  <a:lnTo>
                    <a:pt x="0" y="7624064"/>
                  </a:lnTo>
                  <a:cubicBezTo>
                    <a:pt x="0" y="3412363"/>
                    <a:pt x="3412363" y="0"/>
                    <a:pt x="7624064" y="0"/>
                  </a:cubicBezTo>
                  <a:cubicBezTo>
                    <a:pt x="11835765" y="0"/>
                    <a:pt x="15248129" y="3412490"/>
                    <a:pt x="15248129" y="7624064"/>
                  </a:cubicBezTo>
                  <a:lnTo>
                    <a:pt x="7624064" y="7624064"/>
                  </a:lnTo>
                  <a:close/>
                </a:path>
              </a:pathLst>
            </a:custGeom>
            <a:blipFill>
              <a:blip r:embed="rId3"/>
              <a:stretch>
                <a:fillRect l="-55" t="-16741" r="-54" b="-16739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746088" y="3376733"/>
            <a:ext cx="8135467" cy="323155"/>
            <a:chOff x="0" y="0"/>
            <a:chExt cx="10847289" cy="430873"/>
          </a:xfrm>
        </p:grpSpPr>
        <p:sp>
          <p:nvSpPr>
            <p:cNvPr name="Freeform 11" id="11" descr="Picture 12"/>
            <p:cNvSpPr/>
            <p:nvPr/>
          </p:nvSpPr>
          <p:spPr>
            <a:xfrm flipH="false" flipV="false" rot="0">
              <a:off x="0" y="0"/>
              <a:ext cx="10847324" cy="430911"/>
            </a:xfrm>
            <a:custGeom>
              <a:avLst/>
              <a:gdLst/>
              <a:ahLst/>
              <a:cxnLst/>
              <a:rect r="r" b="b" t="t" l="l"/>
              <a:pathLst>
                <a:path h="430911" w="10847324">
                  <a:moveTo>
                    <a:pt x="0" y="0"/>
                  </a:moveTo>
                  <a:lnTo>
                    <a:pt x="10847324" y="0"/>
                  </a:lnTo>
                  <a:lnTo>
                    <a:pt x="10847324" y="430911"/>
                  </a:lnTo>
                  <a:lnTo>
                    <a:pt x="0" y="430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64" t="0" r="-1964" b="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1338488" y="6287472"/>
            <a:ext cx="12331081" cy="297336"/>
            <a:chOff x="0" y="0"/>
            <a:chExt cx="16441441" cy="3964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509" y="8509"/>
              <a:ext cx="16424403" cy="379476"/>
            </a:xfrm>
            <a:custGeom>
              <a:avLst/>
              <a:gdLst/>
              <a:ahLst/>
              <a:cxnLst/>
              <a:rect r="r" b="b" t="t" l="l"/>
              <a:pathLst>
                <a:path h="379476" w="16424403">
                  <a:moveTo>
                    <a:pt x="0" y="0"/>
                  </a:moveTo>
                  <a:lnTo>
                    <a:pt x="16424403" y="0"/>
                  </a:lnTo>
                  <a:lnTo>
                    <a:pt x="16424403" y="379476"/>
                  </a:lnTo>
                  <a:lnTo>
                    <a:pt x="0" y="379476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-51" t="-2116340" r="-51" b="-211632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15332" y="7775461"/>
            <a:ext cx="9655633" cy="135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10100" spc="-101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SMART GIM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93175" y="1194889"/>
            <a:ext cx="8618532" cy="115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999" spc="-21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Automação e Analise de Dados para Academias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675496">
            <a:off x="12084309" y="2421531"/>
            <a:ext cx="7466150" cy="1560656"/>
            <a:chOff x="0" y="0"/>
            <a:chExt cx="9954867" cy="2080875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9954895" cy="2080895"/>
            </a:xfrm>
            <a:custGeom>
              <a:avLst/>
              <a:gdLst/>
              <a:ahLst/>
              <a:cxnLst/>
              <a:rect r="r" b="b" t="t" l="l"/>
              <a:pathLst>
                <a:path h="2080895" w="9954895">
                  <a:moveTo>
                    <a:pt x="0" y="0"/>
                  </a:moveTo>
                  <a:lnTo>
                    <a:pt x="9954895" y="0"/>
                  </a:lnTo>
                  <a:lnTo>
                    <a:pt x="9954895" y="2080895"/>
                  </a:lnTo>
                  <a:lnTo>
                    <a:pt x="0" y="2080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24" t="0" r="-3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348028" y="478120"/>
            <a:ext cx="7775323" cy="7628893"/>
            <a:chOff x="0" y="0"/>
            <a:chExt cx="10367097" cy="10171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509" y="8509"/>
              <a:ext cx="10350119" cy="10154919"/>
            </a:xfrm>
            <a:custGeom>
              <a:avLst/>
              <a:gdLst/>
              <a:ahLst/>
              <a:cxnLst/>
              <a:rect r="r" b="b" t="t" l="l"/>
              <a:pathLst>
                <a:path h="10154919" w="10350119">
                  <a:moveTo>
                    <a:pt x="0" y="5077460"/>
                  </a:moveTo>
                  <a:cubicBezTo>
                    <a:pt x="0" y="2273173"/>
                    <a:pt x="2316861" y="0"/>
                    <a:pt x="5174996" y="0"/>
                  </a:cubicBezTo>
                  <a:cubicBezTo>
                    <a:pt x="8033131" y="0"/>
                    <a:pt x="10350119" y="2273300"/>
                    <a:pt x="10350119" y="5077460"/>
                  </a:cubicBezTo>
                  <a:cubicBezTo>
                    <a:pt x="10350119" y="7881619"/>
                    <a:pt x="8033131" y="10154919"/>
                    <a:pt x="5174996" y="10154919"/>
                  </a:cubicBezTo>
                  <a:cubicBezTo>
                    <a:pt x="2316861" y="10154919"/>
                    <a:pt x="0" y="7881620"/>
                    <a:pt x="0" y="5077460"/>
                  </a:cubicBezTo>
                  <a:close/>
                </a:path>
              </a:pathLst>
            </a:custGeom>
            <a:blipFill>
              <a:blip r:embed="rId3"/>
              <a:stretch>
                <a:fillRect l="-23708" t="-83" r="-23708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4977803">
            <a:off x="15058550" y="5441227"/>
            <a:ext cx="5615578" cy="5656625"/>
            <a:chOff x="0" y="0"/>
            <a:chExt cx="7487437" cy="7542167"/>
          </a:xfrm>
        </p:grpSpPr>
        <p:sp>
          <p:nvSpPr>
            <p:cNvPr name="Freeform 7" id="7" descr="Picture 6"/>
            <p:cNvSpPr/>
            <p:nvPr/>
          </p:nvSpPr>
          <p:spPr>
            <a:xfrm flipH="false" flipV="false" rot="0">
              <a:off x="0" y="0"/>
              <a:ext cx="7487412" cy="7542149"/>
            </a:xfrm>
            <a:custGeom>
              <a:avLst/>
              <a:gdLst/>
              <a:ahLst/>
              <a:cxnLst/>
              <a:rect r="r" b="b" t="t" l="l"/>
              <a:pathLst>
                <a:path h="7542149" w="7487412">
                  <a:moveTo>
                    <a:pt x="0" y="0"/>
                  </a:moveTo>
                  <a:lnTo>
                    <a:pt x="7487412" y="0"/>
                  </a:lnTo>
                  <a:lnTo>
                    <a:pt x="7487412" y="7542149"/>
                  </a:lnTo>
                  <a:lnTo>
                    <a:pt x="0" y="7542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8" r="0" b="-38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288093">
            <a:off x="1115053" y="663155"/>
            <a:ext cx="2327326" cy="2396678"/>
            <a:chOff x="0" y="0"/>
            <a:chExt cx="3103101" cy="3195571"/>
          </a:xfrm>
        </p:grpSpPr>
        <p:sp>
          <p:nvSpPr>
            <p:cNvPr name="Freeform 9" id="9" descr="Picture 7"/>
            <p:cNvSpPr/>
            <p:nvPr/>
          </p:nvSpPr>
          <p:spPr>
            <a:xfrm flipH="false" flipV="false" rot="0">
              <a:off x="0" y="0"/>
              <a:ext cx="3103118" cy="3195574"/>
            </a:xfrm>
            <a:custGeom>
              <a:avLst/>
              <a:gdLst/>
              <a:ahLst/>
              <a:cxnLst/>
              <a:rect r="r" b="b" t="t" l="l"/>
              <a:pathLst>
                <a:path h="3195574" w="3103118">
                  <a:moveTo>
                    <a:pt x="0" y="0"/>
                  </a:moveTo>
                  <a:lnTo>
                    <a:pt x="3103118" y="0"/>
                  </a:lnTo>
                  <a:lnTo>
                    <a:pt x="3103118" y="3195574"/>
                  </a:lnTo>
                  <a:lnTo>
                    <a:pt x="0" y="3195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75843" y="7299204"/>
            <a:ext cx="6168133" cy="2601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400" spc="-403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Cadastro de Cliente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62079" y="652359"/>
            <a:ext cx="4110609" cy="220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99"/>
              </a:lnSpc>
            </a:pPr>
            <a:r>
              <a:rPr lang="en-US" sz="16500" spc="-708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03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-978546" y="2449785"/>
            <a:ext cx="5646351" cy="1679956"/>
            <a:chOff x="0" y="0"/>
            <a:chExt cx="7528468" cy="2239942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7528433" cy="2239899"/>
            </a:xfrm>
            <a:custGeom>
              <a:avLst/>
              <a:gdLst/>
              <a:ahLst/>
              <a:cxnLst/>
              <a:rect r="r" b="b" t="t" l="l"/>
              <a:pathLst>
                <a:path h="2239899" w="7528433">
                  <a:moveTo>
                    <a:pt x="0" y="0"/>
                  </a:moveTo>
                  <a:lnTo>
                    <a:pt x="7528433" y="0"/>
                  </a:lnTo>
                  <a:lnTo>
                    <a:pt x="7528433" y="2239899"/>
                  </a:lnTo>
                  <a:lnTo>
                    <a:pt x="0" y="2239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1362" y="4362035"/>
            <a:ext cx="7158455" cy="2129853"/>
            <a:chOff x="0" y="0"/>
            <a:chExt cx="9544607" cy="2839804"/>
          </a:xfrm>
        </p:grpSpPr>
        <p:sp>
          <p:nvSpPr>
            <p:cNvPr name="Freeform 5" id="5" descr="Picture 4"/>
            <p:cNvSpPr/>
            <p:nvPr/>
          </p:nvSpPr>
          <p:spPr>
            <a:xfrm flipH="false" flipV="false" rot="0">
              <a:off x="0" y="0"/>
              <a:ext cx="9544558" cy="2839847"/>
            </a:xfrm>
            <a:custGeom>
              <a:avLst/>
              <a:gdLst/>
              <a:ahLst/>
              <a:cxnLst/>
              <a:rect r="r" b="b" t="t" l="l"/>
              <a:pathLst>
                <a:path h="2839847" w="9544558">
                  <a:moveTo>
                    <a:pt x="0" y="0"/>
                  </a:moveTo>
                  <a:lnTo>
                    <a:pt x="9544558" y="0"/>
                  </a:lnTo>
                  <a:lnTo>
                    <a:pt x="9544558" y="2839847"/>
                  </a:lnTo>
                  <a:lnTo>
                    <a:pt x="0" y="2839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1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57414" y="434919"/>
            <a:ext cx="6485081" cy="5366455"/>
            <a:chOff x="0" y="0"/>
            <a:chExt cx="8646775" cy="7155273"/>
          </a:xfrm>
        </p:grpSpPr>
        <p:sp>
          <p:nvSpPr>
            <p:cNvPr name="Freeform 7" id="7" descr="Picture 6"/>
            <p:cNvSpPr/>
            <p:nvPr/>
          </p:nvSpPr>
          <p:spPr>
            <a:xfrm flipH="false" flipV="false" rot="0">
              <a:off x="0" y="0"/>
              <a:ext cx="8646795" cy="7155307"/>
            </a:xfrm>
            <a:custGeom>
              <a:avLst/>
              <a:gdLst/>
              <a:ahLst/>
              <a:cxnLst/>
              <a:rect r="r" b="b" t="t" l="l"/>
              <a:pathLst>
                <a:path h="7155307" w="8646795">
                  <a:moveTo>
                    <a:pt x="0" y="0"/>
                  </a:moveTo>
                  <a:lnTo>
                    <a:pt x="8646795" y="0"/>
                  </a:lnTo>
                  <a:lnTo>
                    <a:pt x="8646795" y="7155307"/>
                  </a:lnTo>
                  <a:lnTo>
                    <a:pt x="0" y="7155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8729" t="-108534" r="-86908" b="-568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5200216">
            <a:off x="14834252" y="6661671"/>
            <a:ext cx="5551731" cy="1117286"/>
            <a:chOff x="0" y="0"/>
            <a:chExt cx="7402308" cy="1489715"/>
          </a:xfrm>
        </p:grpSpPr>
        <p:sp>
          <p:nvSpPr>
            <p:cNvPr name="Freeform 9" id="9" descr="Picture 8"/>
            <p:cNvSpPr/>
            <p:nvPr/>
          </p:nvSpPr>
          <p:spPr>
            <a:xfrm flipH="false" flipV="false" rot="0">
              <a:off x="0" y="0"/>
              <a:ext cx="7402322" cy="1489710"/>
            </a:xfrm>
            <a:custGeom>
              <a:avLst/>
              <a:gdLst/>
              <a:ahLst/>
              <a:cxnLst/>
              <a:rect r="r" b="b" t="t" l="l"/>
              <a:pathLst>
                <a:path h="1489710" w="7402322">
                  <a:moveTo>
                    <a:pt x="0" y="0"/>
                  </a:moveTo>
                  <a:lnTo>
                    <a:pt x="7402322" y="0"/>
                  </a:lnTo>
                  <a:lnTo>
                    <a:pt x="7402322" y="1489710"/>
                  </a:lnTo>
                  <a:lnTo>
                    <a:pt x="0" y="1489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" t="0" r="-3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10735414">
            <a:off x="11036870" y="8871113"/>
            <a:ext cx="6910228" cy="1390684"/>
            <a:chOff x="0" y="0"/>
            <a:chExt cx="9213637" cy="1854246"/>
          </a:xfrm>
        </p:grpSpPr>
        <p:sp>
          <p:nvSpPr>
            <p:cNvPr name="Freeform 11" id="11" descr="Picture 9"/>
            <p:cNvSpPr/>
            <p:nvPr/>
          </p:nvSpPr>
          <p:spPr>
            <a:xfrm flipH="false" flipV="false" rot="0">
              <a:off x="0" y="0"/>
              <a:ext cx="9213596" cy="1854200"/>
            </a:xfrm>
            <a:custGeom>
              <a:avLst/>
              <a:gdLst/>
              <a:ahLst/>
              <a:cxnLst/>
              <a:rect r="r" b="b" t="t" l="l"/>
              <a:pathLst>
                <a:path h="1854200" w="9213596">
                  <a:moveTo>
                    <a:pt x="0" y="0"/>
                  </a:moveTo>
                  <a:lnTo>
                    <a:pt x="9213596" y="0"/>
                  </a:lnTo>
                  <a:lnTo>
                    <a:pt x="9213596" y="1854200"/>
                  </a:lnTo>
                  <a:lnTo>
                    <a:pt x="0" y="1854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" t="0" r="-30" b="-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061639" y="4295035"/>
            <a:ext cx="6485192" cy="5366546"/>
            <a:chOff x="0" y="0"/>
            <a:chExt cx="8646923" cy="7155395"/>
          </a:xfrm>
        </p:grpSpPr>
        <p:sp>
          <p:nvSpPr>
            <p:cNvPr name="Freeform 13" id="13" descr="Picture 11"/>
            <p:cNvSpPr/>
            <p:nvPr/>
          </p:nvSpPr>
          <p:spPr>
            <a:xfrm flipH="false" flipV="false" rot="0">
              <a:off x="0" y="0"/>
              <a:ext cx="8646922" cy="7155434"/>
            </a:xfrm>
            <a:custGeom>
              <a:avLst/>
              <a:gdLst/>
              <a:ahLst/>
              <a:cxnLst/>
              <a:rect r="r" b="b" t="t" l="l"/>
              <a:pathLst>
                <a:path h="7155434" w="8646922">
                  <a:moveTo>
                    <a:pt x="0" y="0"/>
                  </a:moveTo>
                  <a:lnTo>
                    <a:pt x="8646922" y="0"/>
                  </a:lnTo>
                  <a:lnTo>
                    <a:pt x="8646922" y="7155434"/>
                  </a:lnTo>
                  <a:lnTo>
                    <a:pt x="0" y="7155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000" t="-260462" r="-79939" b="-6908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115576" y="6898994"/>
            <a:ext cx="4983316" cy="59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400" spc="-188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Demanda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12650" y="680856"/>
            <a:ext cx="4983315" cy="59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400" spc="-188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Otimização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05941" y="1789012"/>
            <a:ext cx="9395999" cy="265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As informações agora são inseridas de forma digital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Todos os dados ficam salvos em um banco de dados relacional 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 usuário consegue realizar qualquer correção de forma rápida e pratica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Otimização de tempo no cadastro 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Melhora na experiência do cliente</a:t>
            </a:r>
          </a:p>
          <a:p>
            <a:pPr algn="l" marL="289560" indent="-144780" lvl="1">
              <a:lnSpc>
                <a:spcPts val="2600"/>
              </a:lnSpc>
            </a:pPr>
          </a:p>
          <a:p>
            <a:pPr algn="ctr" marL="289560" indent="-144780" lvl="1">
              <a:lnSpc>
                <a:spcPts val="26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91993" y="8065687"/>
            <a:ext cx="9128702" cy="133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Procedimento feito de forma manual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Digitação das informações manual torna o processo vulnerável a erros 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Perda de tempo validando possíveis falhas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Qualquer erro nao identificado inviabiliza todo o processo de cadastro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167864">
            <a:off x="13797796" y="-1793250"/>
            <a:ext cx="6923007" cy="5643898"/>
            <a:chOff x="0" y="0"/>
            <a:chExt cx="9230676" cy="7525197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9230614" cy="7525258"/>
            </a:xfrm>
            <a:custGeom>
              <a:avLst/>
              <a:gdLst/>
              <a:ahLst/>
              <a:cxnLst/>
              <a:rect r="r" b="b" t="t" l="l"/>
              <a:pathLst>
                <a:path h="7525258" w="9230614">
                  <a:moveTo>
                    <a:pt x="0" y="0"/>
                  </a:moveTo>
                  <a:lnTo>
                    <a:pt x="9230614" y="0"/>
                  </a:lnTo>
                  <a:lnTo>
                    <a:pt x="9230614" y="7525258"/>
                  </a:lnTo>
                  <a:lnTo>
                    <a:pt x="0" y="7525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" t="0" r="-2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2349" y="1232579"/>
            <a:ext cx="10919412" cy="287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10500" spc="-449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Indicadores de Desempenho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4184" y="6588051"/>
            <a:ext cx="5962718" cy="337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Contagem dos tipos de feedback</a:t>
            </a:r>
          </a:p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% Ação - Houve necessidade de ação / Contagem de feedbacks aplicado</a:t>
            </a:r>
          </a:p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Quantidade de pessoas que participaram</a:t>
            </a:r>
          </a:p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Contagem dos motivos do feedbacks </a:t>
            </a:r>
          </a:p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Soma das notas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719" y="5627299"/>
            <a:ext cx="5154002" cy="51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000" spc="-127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FEEDBACK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21069" y="6588051"/>
            <a:ext cx="5794882" cy="3373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Contagem de aulas</a:t>
            </a:r>
          </a:p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Contagem de sexo</a:t>
            </a:r>
          </a:p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Idade dos clientes</a:t>
            </a:r>
          </a:p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%AderenciaAula: Soma (confirmação de aula) - Soma (primeiro check in) / Contagem de Aulas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09666" y="5627299"/>
            <a:ext cx="5613330" cy="51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000" spc="-127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AGENDAMENTO DE AULAS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13308" y="6624541"/>
            <a:ext cx="5154001" cy="192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Contagem de clientes</a:t>
            </a:r>
          </a:p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Histórico medico</a:t>
            </a:r>
          </a:p>
          <a:p>
            <a:pPr algn="l" marL="361950" indent="-180975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%historico: histórico medico / contagem de cliente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70118" y="5627299"/>
            <a:ext cx="5154002" cy="51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000" spc="-127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CADASTRO DE CLIENTES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4835713">
            <a:off x="11894322" y="-3329247"/>
            <a:ext cx="11349851" cy="11733440"/>
            <a:chOff x="0" y="0"/>
            <a:chExt cx="15133135" cy="15644587"/>
          </a:xfrm>
        </p:grpSpPr>
        <p:sp>
          <p:nvSpPr>
            <p:cNvPr name="Freeform 3" id="3" descr="Picture 2"/>
            <p:cNvSpPr/>
            <p:nvPr/>
          </p:nvSpPr>
          <p:spPr>
            <a:xfrm flipH="false" flipV="false" rot="0">
              <a:off x="0" y="0"/>
              <a:ext cx="15133193" cy="15644622"/>
            </a:xfrm>
            <a:custGeom>
              <a:avLst/>
              <a:gdLst/>
              <a:ahLst/>
              <a:cxnLst/>
              <a:rect r="r" b="b" t="t" l="l"/>
              <a:pathLst>
                <a:path h="15644622" w="15133193">
                  <a:moveTo>
                    <a:pt x="0" y="0"/>
                  </a:moveTo>
                  <a:lnTo>
                    <a:pt x="15133193" y="0"/>
                  </a:lnTo>
                  <a:lnTo>
                    <a:pt x="15133193" y="15644622"/>
                  </a:lnTo>
                  <a:lnTo>
                    <a:pt x="0" y="15644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7" r="0" b="-3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8747386">
            <a:off x="-3226844" y="6070884"/>
            <a:ext cx="11440235" cy="6391343"/>
            <a:chOff x="0" y="0"/>
            <a:chExt cx="15253647" cy="8521791"/>
          </a:xfrm>
        </p:grpSpPr>
        <p:sp>
          <p:nvSpPr>
            <p:cNvPr name="Freeform 5" id="5" descr="Picture 3"/>
            <p:cNvSpPr/>
            <p:nvPr/>
          </p:nvSpPr>
          <p:spPr>
            <a:xfrm flipH="false" flipV="false" rot="0">
              <a:off x="0" y="0"/>
              <a:ext cx="15253588" cy="8521827"/>
            </a:xfrm>
            <a:custGeom>
              <a:avLst/>
              <a:gdLst/>
              <a:ahLst/>
              <a:cxnLst/>
              <a:rect r="r" b="b" t="t" l="l"/>
              <a:pathLst>
                <a:path h="8521827" w="15253588">
                  <a:moveTo>
                    <a:pt x="0" y="0"/>
                  </a:moveTo>
                  <a:lnTo>
                    <a:pt x="15253588" y="0"/>
                  </a:lnTo>
                  <a:lnTo>
                    <a:pt x="15253588" y="8521827"/>
                  </a:lnTo>
                  <a:lnTo>
                    <a:pt x="0" y="8521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" t="0" r="-6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12716" y="582173"/>
            <a:ext cx="10078875" cy="499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Arab Times"/>
                <a:ea typeface="Arab Times"/>
                <a:cs typeface="Arab Times"/>
                <a:sym typeface="Arab Times"/>
              </a:rPr>
              <a:t>O projeto Smart Gym mostra como a tecnologia pode transformar hábitos, melhorar processos e entregar valor real para as pessoas.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51605" y="6746067"/>
            <a:ext cx="8692202" cy="309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Smart Gym</a:t>
            </a:r>
          </a:p>
          <a:p>
            <a:pPr algn="l">
              <a:lnSpc>
                <a:spcPts val="79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861828" y="7740021"/>
            <a:ext cx="9006624" cy="243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9"/>
              </a:lnSpc>
            </a:pPr>
            <a:r>
              <a:rPr lang="en-US" sz="4999" spc="-49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Obrigado!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1449974">
            <a:off x="-4411275" y="9785849"/>
            <a:ext cx="11947445" cy="6244914"/>
            <a:chOff x="0" y="0"/>
            <a:chExt cx="15929927" cy="8326552"/>
          </a:xfrm>
        </p:grpSpPr>
        <p:sp>
          <p:nvSpPr>
            <p:cNvPr name="Freeform 3" id="3" descr="Picture 2"/>
            <p:cNvSpPr/>
            <p:nvPr/>
          </p:nvSpPr>
          <p:spPr>
            <a:xfrm flipH="false" flipV="false" rot="0">
              <a:off x="0" y="0"/>
              <a:ext cx="15929863" cy="8326501"/>
            </a:xfrm>
            <a:custGeom>
              <a:avLst/>
              <a:gdLst/>
              <a:ahLst/>
              <a:cxnLst/>
              <a:rect r="r" b="b" t="t" l="l"/>
              <a:pathLst>
                <a:path h="8326501" w="15929863">
                  <a:moveTo>
                    <a:pt x="0" y="0"/>
                  </a:moveTo>
                  <a:lnTo>
                    <a:pt x="15929863" y="0"/>
                  </a:lnTo>
                  <a:lnTo>
                    <a:pt x="15929863" y="8326501"/>
                  </a:lnTo>
                  <a:lnTo>
                    <a:pt x="0" y="8326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8" t="0" r="-49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10167864">
            <a:off x="13797796" y="-1793250"/>
            <a:ext cx="6923007" cy="5643898"/>
            <a:chOff x="0" y="0"/>
            <a:chExt cx="9230676" cy="7525197"/>
          </a:xfrm>
        </p:grpSpPr>
        <p:sp>
          <p:nvSpPr>
            <p:cNvPr name="Freeform 5" id="5" descr="Picture 3"/>
            <p:cNvSpPr/>
            <p:nvPr/>
          </p:nvSpPr>
          <p:spPr>
            <a:xfrm flipH="false" flipV="false" rot="0">
              <a:off x="0" y="0"/>
              <a:ext cx="9230614" cy="7525258"/>
            </a:xfrm>
            <a:custGeom>
              <a:avLst/>
              <a:gdLst/>
              <a:ahLst/>
              <a:cxnLst/>
              <a:rect r="r" b="b" t="t" l="l"/>
              <a:pathLst>
                <a:path h="7525258" w="9230614">
                  <a:moveTo>
                    <a:pt x="0" y="0"/>
                  </a:moveTo>
                  <a:lnTo>
                    <a:pt x="9230614" y="0"/>
                  </a:lnTo>
                  <a:lnTo>
                    <a:pt x="9230614" y="7525258"/>
                  </a:lnTo>
                  <a:lnTo>
                    <a:pt x="0" y="7525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" t="0" r="-2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2349" y="1232579"/>
            <a:ext cx="10919412" cy="287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10500" spc="-449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SMART GIM        Apresenta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2350" y="6499018"/>
            <a:ext cx="4939158" cy="194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Pontifícia Universidade Católica de Minas Gerais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Belo Horizonte - MG - Brasil</a:t>
            </a:r>
          </a:p>
          <a:p>
            <a:pPr algn="l">
              <a:lnSpc>
                <a:spcPts val="30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2350" y="5772930"/>
            <a:ext cx="5154001" cy="48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500" spc="-15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PUC MINAS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66999" y="6574711"/>
            <a:ext cx="4724314" cy="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Sistema de Informação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66999" y="5772930"/>
            <a:ext cx="5154002" cy="48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500" spc="-15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CURSO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11649" y="6574711"/>
            <a:ext cx="5154001" cy="194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Ester Messias Da Silva</a:t>
            </a:r>
          </a:p>
          <a:p>
            <a:pPr algn="l">
              <a:lnSpc>
                <a:spcPts val="30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Gabriel Vitor Borges De Souza</a:t>
            </a:r>
          </a:p>
          <a:p>
            <a:pPr algn="l">
              <a:lnSpc>
                <a:spcPts val="30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Kesley Pereira Beline Ferreira</a:t>
            </a:r>
          </a:p>
          <a:p>
            <a:pPr algn="l">
              <a:lnSpc>
                <a:spcPts val="30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Samuel Gonçalves Santos</a:t>
            </a:r>
          </a:p>
          <a:p>
            <a:pPr algn="l">
              <a:lnSpc>
                <a:spcPts val="30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Vitor Costadela de Oliveira e Costa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11649" y="5772930"/>
            <a:ext cx="5154001" cy="48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500" spc="-15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INTEGRANTES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37649" y="-6350"/>
            <a:ext cx="9156701" cy="10299701"/>
            <a:chOff x="0" y="0"/>
            <a:chExt cx="12208935" cy="13732935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12208891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12208891">
                  <a:moveTo>
                    <a:pt x="0" y="0"/>
                  </a:moveTo>
                  <a:lnTo>
                    <a:pt x="12208891" y="0"/>
                  </a:lnTo>
                  <a:lnTo>
                    <a:pt x="12208891" y="13732890"/>
                  </a:lnTo>
                  <a:lnTo>
                    <a:pt x="0" y="13732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404" t="-41878" r="0" b="-1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31850" y="894745"/>
            <a:ext cx="7822553" cy="126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400" spc="-94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Nosso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6662" y="3445694"/>
            <a:ext cx="7492929" cy="548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Este projeto propõe o desenvolvimento de um sistema para academias de ginástica, com foco na gestão e análise de feedbacks dos clientes, organização e agendamento de aulas, e gestão de cadastro de clientes. 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 solução visa modernizar e otimizar esses processos internos, permitindo um acompanhamento mais eficiente da satisfação dos alunos, uma melhor administração da agenda de treinos e um controle estruturado dos cadastros. 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737678">
            <a:off x="9462374" y="6156407"/>
            <a:ext cx="2129297" cy="4240233"/>
            <a:chOff x="0" y="0"/>
            <a:chExt cx="2839063" cy="5653644"/>
          </a:xfrm>
        </p:grpSpPr>
        <p:sp>
          <p:nvSpPr>
            <p:cNvPr name="Freeform 7" id="7" descr="Picture 16"/>
            <p:cNvSpPr/>
            <p:nvPr/>
          </p:nvSpPr>
          <p:spPr>
            <a:xfrm flipH="false" flipV="false" rot="0">
              <a:off x="0" y="0"/>
              <a:ext cx="2839085" cy="5653659"/>
            </a:xfrm>
            <a:custGeom>
              <a:avLst/>
              <a:gdLst/>
              <a:ahLst/>
              <a:cxnLst/>
              <a:rect r="r" b="b" t="t" l="l"/>
              <a:pathLst>
                <a:path h="5653659" w="2839085">
                  <a:moveTo>
                    <a:pt x="0" y="0"/>
                  </a:moveTo>
                  <a:lnTo>
                    <a:pt x="2839085" y="0"/>
                  </a:lnTo>
                  <a:lnTo>
                    <a:pt x="2839085" y="5653659"/>
                  </a:lnTo>
                  <a:lnTo>
                    <a:pt x="0" y="5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49" r="0" b="-149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46828" y="6674722"/>
            <a:ext cx="3188716" cy="3092606"/>
            <a:chOff x="0" y="0"/>
            <a:chExt cx="4251621" cy="4123475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4251579" cy="4123436"/>
            </a:xfrm>
            <a:custGeom>
              <a:avLst/>
              <a:gdLst/>
              <a:ahLst/>
              <a:cxnLst/>
              <a:rect r="r" b="b" t="t" l="l"/>
              <a:pathLst>
                <a:path h="4123436" w="4251579">
                  <a:moveTo>
                    <a:pt x="0" y="0"/>
                  </a:moveTo>
                  <a:lnTo>
                    <a:pt x="4251579" y="0"/>
                  </a:lnTo>
                  <a:lnTo>
                    <a:pt x="4251579" y="4123436"/>
                  </a:lnTo>
                  <a:lnTo>
                    <a:pt x="0" y="4123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47" t="0" r="-65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07731" y="7551825"/>
            <a:ext cx="2193799" cy="29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200" spc="-94">
                <a:solidFill>
                  <a:srgbClr val="344C6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ALUNOS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4283" y="7928761"/>
            <a:ext cx="2193799" cy="99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400" spc="-103">
                <a:solidFill>
                  <a:srgbClr val="344C6B"/>
                </a:solidFill>
                <a:latin typeface="Josefin Sans"/>
                <a:ea typeface="Josefin Sans"/>
                <a:cs typeface="Josefin Sans"/>
                <a:sym typeface="Josefin Sans"/>
              </a:rPr>
              <a:t>Pessoas interessas em atividade fisica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876799" y="6839691"/>
            <a:ext cx="3201415" cy="3105304"/>
            <a:chOff x="0" y="0"/>
            <a:chExt cx="4268553" cy="4140405"/>
          </a:xfrm>
        </p:grpSpPr>
        <p:sp>
          <p:nvSpPr>
            <p:cNvPr name="Freeform 7" id="7" descr="Picture 11"/>
            <p:cNvSpPr/>
            <p:nvPr/>
          </p:nvSpPr>
          <p:spPr>
            <a:xfrm flipH="false" flipV="false" rot="0">
              <a:off x="0" y="0"/>
              <a:ext cx="4268597" cy="4140454"/>
            </a:xfrm>
            <a:custGeom>
              <a:avLst/>
              <a:gdLst/>
              <a:ahLst/>
              <a:cxnLst/>
              <a:rect r="r" b="b" t="t" l="l"/>
              <a:pathLst>
                <a:path h="4140454" w="4268597">
                  <a:moveTo>
                    <a:pt x="0" y="0"/>
                  </a:moveTo>
                  <a:lnTo>
                    <a:pt x="4268597" y="0"/>
                  </a:lnTo>
                  <a:lnTo>
                    <a:pt x="4268597" y="4140454"/>
                  </a:lnTo>
                  <a:lnTo>
                    <a:pt x="0" y="4140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47" t="0" r="-660" b="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256091" y="8500622"/>
            <a:ext cx="2443010" cy="111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400" spc="-103">
                <a:solidFill>
                  <a:srgbClr val="344C6B"/>
                </a:solidFill>
                <a:latin typeface="Josefin Sans"/>
                <a:ea typeface="Josefin Sans"/>
                <a:cs typeface="Josefin Sans"/>
                <a:sym typeface="Josefin Sans"/>
              </a:rPr>
              <a:t>Responsável pela gestão geral da academia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-1094011">
            <a:off x="444509" y="2515916"/>
            <a:ext cx="1491555" cy="2310864"/>
            <a:chOff x="0" y="0"/>
            <a:chExt cx="1988740" cy="3081152"/>
          </a:xfrm>
        </p:grpSpPr>
        <p:sp>
          <p:nvSpPr>
            <p:cNvPr name="Freeform 10" id="10" descr="Picture 14"/>
            <p:cNvSpPr/>
            <p:nvPr/>
          </p:nvSpPr>
          <p:spPr>
            <a:xfrm flipH="false" flipV="false" rot="0">
              <a:off x="0" y="0"/>
              <a:ext cx="1988693" cy="3081147"/>
            </a:xfrm>
            <a:custGeom>
              <a:avLst/>
              <a:gdLst/>
              <a:ahLst/>
              <a:cxnLst/>
              <a:rect r="r" b="b" t="t" l="l"/>
              <a:pathLst>
                <a:path h="3081147" w="1988693">
                  <a:moveTo>
                    <a:pt x="0" y="0"/>
                  </a:moveTo>
                  <a:lnTo>
                    <a:pt x="1988693" y="0"/>
                  </a:lnTo>
                  <a:lnTo>
                    <a:pt x="1988693" y="3081147"/>
                  </a:lnTo>
                  <a:lnTo>
                    <a:pt x="0" y="308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2" r="-2" b="-152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10639609">
            <a:off x="2079543" y="4026253"/>
            <a:ext cx="3400788" cy="3256074"/>
            <a:chOff x="0" y="0"/>
            <a:chExt cx="4534384" cy="4341432"/>
          </a:xfrm>
        </p:grpSpPr>
        <p:sp>
          <p:nvSpPr>
            <p:cNvPr name="Freeform 12" id="12" descr="Picture 16"/>
            <p:cNvSpPr/>
            <p:nvPr/>
          </p:nvSpPr>
          <p:spPr>
            <a:xfrm flipH="false" flipV="false" rot="0">
              <a:off x="0" y="0"/>
              <a:ext cx="4534408" cy="4341495"/>
            </a:xfrm>
            <a:custGeom>
              <a:avLst/>
              <a:gdLst/>
              <a:ahLst/>
              <a:cxnLst/>
              <a:rect r="r" b="b" t="t" l="l"/>
              <a:pathLst>
                <a:path h="4341495" w="4534408">
                  <a:moveTo>
                    <a:pt x="0" y="0"/>
                  </a:moveTo>
                  <a:lnTo>
                    <a:pt x="4534408" y="0"/>
                  </a:lnTo>
                  <a:lnTo>
                    <a:pt x="4534408" y="4341495"/>
                  </a:lnTo>
                  <a:lnTo>
                    <a:pt x="0" y="43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227764" y="4058261"/>
            <a:ext cx="3138746" cy="3138731"/>
            <a:chOff x="0" y="0"/>
            <a:chExt cx="4184994" cy="4184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85031" cy="4185031"/>
            </a:xfrm>
            <a:custGeom>
              <a:avLst/>
              <a:gdLst/>
              <a:ahLst/>
              <a:cxnLst/>
              <a:rect r="r" b="b" t="t" l="l"/>
              <a:pathLst>
                <a:path h="4185031" w="4185031">
                  <a:moveTo>
                    <a:pt x="0" y="2092452"/>
                  </a:moveTo>
                  <a:cubicBezTo>
                    <a:pt x="0" y="936879"/>
                    <a:pt x="936879" y="0"/>
                    <a:pt x="2092452" y="0"/>
                  </a:cubicBezTo>
                  <a:cubicBezTo>
                    <a:pt x="3248025" y="0"/>
                    <a:pt x="4185031" y="936879"/>
                    <a:pt x="4185031" y="2092452"/>
                  </a:cubicBezTo>
                  <a:cubicBezTo>
                    <a:pt x="4185031" y="3248025"/>
                    <a:pt x="3248152" y="4185031"/>
                    <a:pt x="2092452" y="4185031"/>
                  </a:cubicBezTo>
                  <a:cubicBezTo>
                    <a:pt x="936752" y="4185031"/>
                    <a:pt x="0" y="3248152"/>
                    <a:pt x="0" y="2092452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4998" b="1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706768" y="6642959"/>
            <a:ext cx="3188716" cy="3092605"/>
            <a:chOff x="0" y="0"/>
            <a:chExt cx="4251621" cy="4123473"/>
          </a:xfrm>
        </p:grpSpPr>
        <p:sp>
          <p:nvSpPr>
            <p:cNvPr name="Freeform 16" id="16" descr="Picture 20"/>
            <p:cNvSpPr/>
            <p:nvPr/>
          </p:nvSpPr>
          <p:spPr>
            <a:xfrm flipH="false" flipV="false" rot="0">
              <a:off x="0" y="0"/>
              <a:ext cx="4251579" cy="4123436"/>
            </a:xfrm>
            <a:custGeom>
              <a:avLst/>
              <a:gdLst/>
              <a:ahLst/>
              <a:cxnLst/>
              <a:rect r="r" b="b" t="t" l="l"/>
              <a:pathLst>
                <a:path h="4123436" w="4251579">
                  <a:moveTo>
                    <a:pt x="0" y="0"/>
                  </a:moveTo>
                  <a:lnTo>
                    <a:pt x="4251579" y="0"/>
                  </a:lnTo>
                  <a:lnTo>
                    <a:pt x="4251579" y="4123436"/>
                  </a:lnTo>
                  <a:lnTo>
                    <a:pt x="0" y="4123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47" t="0" r="-65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652173" y="7725998"/>
            <a:ext cx="2813672" cy="38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200" spc="-94">
                <a:solidFill>
                  <a:srgbClr val="344C6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INSTRUTORES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61806" y="8164404"/>
            <a:ext cx="2642391" cy="117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400" spc="-103">
                <a:solidFill>
                  <a:srgbClr val="344C6B"/>
                </a:solidFill>
                <a:latin typeface="Josefin Sans"/>
                <a:ea typeface="Josefin Sans"/>
                <a:cs typeface="Josefin Sans"/>
                <a:sym typeface="Josefin Sans"/>
              </a:rPr>
              <a:t>Profissionais especializados em educação fisica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10639609">
            <a:off x="13234462" y="4048570"/>
            <a:ext cx="3400788" cy="3256074"/>
            <a:chOff x="0" y="0"/>
            <a:chExt cx="4534384" cy="4341432"/>
          </a:xfrm>
        </p:grpSpPr>
        <p:sp>
          <p:nvSpPr>
            <p:cNvPr name="Freeform 20" id="20" descr="Picture 24"/>
            <p:cNvSpPr/>
            <p:nvPr/>
          </p:nvSpPr>
          <p:spPr>
            <a:xfrm flipH="false" flipV="false" rot="0">
              <a:off x="0" y="0"/>
              <a:ext cx="4534408" cy="4341495"/>
            </a:xfrm>
            <a:custGeom>
              <a:avLst/>
              <a:gdLst/>
              <a:ahLst/>
              <a:cxnLst/>
              <a:rect r="r" b="b" t="t" l="l"/>
              <a:pathLst>
                <a:path h="4341495" w="4534408">
                  <a:moveTo>
                    <a:pt x="0" y="0"/>
                  </a:moveTo>
                  <a:lnTo>
                    <a:pt x="4534408" y="0"/>
                  </a:lnTo>
                  <a:lnTo>
                    <a:pt x="4534408" y="4341495"/>
                  </a:lnTo>
                  <a:lnTo>
                    <a:pt x="0" y="43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382683" y="4080578"/>
            <a:ext cx="3138746" cy="3138731"/>
            <a:chOff x="0" y="0"/>
            <a:chExt cx="4184994" cy="4184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185031" cy="4185031"/>
            </a:xfrm>
            <a:custGeom>
              <a:avLst/>
              <a:gdLst/>
              <a:ahLst/>
              <a:cxnLst/>
              <a:rect r="r" b="b" t="t" l="l"/>
              <a:pathLst>
                <a:path h="4185031" w="4185031">
                  <a:moveTo>
                    <a:pt x="0" y="2092452"/>
                  </a:moveTo>
                  <a:cubicBezTo>
                    <a:pt x="0" y="936879"/>
                    <a:pt x="936879" y="0"/>
                    <a:pt x="2092452" y="0"/>
                  </a:cubicBezTo>
                  <a:cubicBezTo>
                    <a:pt x="3248025" y="0"/>
                    <a:pt x="4185031" y="936879"/>
                    <a:pt x="4185031" y="2092452"/>
                  </a:cubicBezTo>
                  <a:cubicBezTo>
                    <a:pt x="4185031" y="3248025"/>
                    <a:pt x="3248152" y="4185031"/>
                    <a:pt x="2092452" y="4185031"/>
                  </a:cubicBezTo>
                  <a:cubicBezTo>
                    <a:pt x="936752" y="4185031"/>
                    <a:pt x="0" y="3248152"/>
                    <a:pt x="0" y="2092452"/>
                  </a:cubicBezTo>
                  <a:close/>
                </a:path>
              </a:pathLst>
            </a:custGeom>
            <a:blipFill>
              <a:blip r:embed="rId5"/>
              <a:stretch>
                <a:fillRect l="0" t="-25024" r="0" b="-25022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10639609">
            <a:off x="7443606" y="4026253"/>
            <a:ext cx="3400787" cy="3256074"/>
            <a:chOff x="0" y="0"/>
            <a:chExt cx="4534383" cy="4341432"/>
          </a:xfrm>
        </p:grpSpPr>
        <p:sp>
          <p:nvSpPr>
            <p:cNvPr name="Freeform 24" id="24" descr="Picture 32"/>
            <p:cNvSpPr/>
            <p:nvPr/>
          </p:nvSpPr>
          <p:spPr>
            <a:xfrm flipH="false" flipV="false" rot="0">
              <a:off x="0" y="0"/>
              <a:ext cx="4534408" cy="4341495"/>
            </a:xfrm>
            <a:custGeom>
              <a:avLst/>
              <a:gdLst/>
              <a:ahLst/>
              <a:cxnLst/>
              <a:rect r="r" b="b" t="t" l="l"/>
              <a:pathLst>
                <a:path h="4341495" w="4534408">
                  <a:moveTo>
                    <a:pt x="0" y="0"/>
                  </a:moveTo>
                  <a:lnTo>
                    <a:pt x="4534408" y="0"/>
                  </a:lnTo>
                  <a:lnTo>
                    <a:pt x="4534408" y="4341495"/>
                  </a:lnTo>
                  <a:lnTo>
                    <a:pt x="0" y="4341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591827" y="4058261"/>
            <a:ext cx="3138745" cy="3138731"/>
            <a:chOff x="0" y="0"/>
            <a:chExt cx="4184993" cy="4184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85031" cy="4185031"/>
            </a:xfrm>
            <a:custGeom>
              <a:avLst/>
              <a:gdLst/>
              <a:ahLst/>
              <a:cxnLst/>
              <a:rect r="r" b="b" t="t" l="l"/>
              <a:pathLst>
                <a:path h="4185031" w="4185031">
                  <a:moveTo>
                    <a:pt x="0" y="2092452"/>
                  </a:moveTo>
                  <a:cubicBezTo>
                    <a:pt x="0" y="936879"/>
                    <a:pt x="936879" y="0"/>
                    <a:pt x="2092452" y="0"/>
                  </a:cubicBezTo>
                  <a:cubicBezTo>
                    <a:pt x="3248025" y="0"/>
                    <a:pt x="4185031" y="936879"/>
                    <a:pt x="4185031" y="2092452"/>
                  </a:cubicBezTo>
                  <a:cubicBezTo>
                    <a:pt x="4185031" y="3248025"/>
                    <a:pt x="3248152" y="4185031"/>
                    <a:pt x="2092452" y="4185031"/>
                  </a:cubicBezTo>
                  <a:cubicBezTo>
                    <a:pt x="936752" y="4185031"/>
                    <a:pt x="0" y="3248152"/>
                    <a:pt x="0" y="2092452"/>
                  </a:cubicBezTo>
                  <a:close/>
                </a:path>
              </a:pathLst>
            </a:custGeom>
            <a:blipFill>
              <a:blip r:embed="rId6"/>
              <a:stretch>
                <a:fillRect l="-24999" t="0" r="-24998" b="1"/>
              </a:stretch>
            </a:blip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-2947794">
            <a:off x="15023952" y="8447300"/>
            <a:ext cx="3293863" cy="1450447"/>
            <a:chOff x="0" y="0"/>
            <a:chExt cx="4391817" cy="1933929"/>
          </a:xfrm>
        </p:grpSpPr>
        <p:sp>
          <p:nvSpPr>
            <p:cNvPr name="Freeform 28" id="28" descr="Picture 35"/>
            <p:cNvSpPr/>
            <p:nvPr/>
          </p:nvSpPr>
          <p:spPr>
            <a:xfrm flipH="false" flipV="false" rot="0">
              <a:off x="0" y="0"/>
              <a:ext cx="4391787" cy="1933956"/>
            </a:xfrm>
            <a:custGeom>
              <a:avLst/>
              <a:gdLst/>
              <a:ahLst/>
              <a:cxnLst/>
              <a:rect r="r" b="b" t="t" l="l"/>
              <a:pathLst>
                <a:path h="1933956" w="4391787">
                  <a:moveTo>
                    <a:pt x="0" y="0"/>
                  </a:moveTo>
                  <a:lnTo>
                    <a:pt x="4391787" y="0"/>
                  </a:lnTo>
                  <a:lnTo>
                    <a:pt x="4391787" y="1933956"/>
                  </a:lnTo>
                  <a:lnTo>
                    <a:pt x="0" y="1933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0" t="0" r="-190" b="1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498099" y="1017271"/>
            <a:ext cx="17291803" cy="104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0"/>
              </a:lnSpc>
            </a:pPr>
            <a:r>
              <a:rPr lang="en-US" sz="9500" spc="-407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Participantes do Processo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82803" y="2596314"/>
            <a:ext cx="12322395" cy="24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3099" spc="-132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Perfil dos Stakeholder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60423" y="7728443"/>
            <a:ext cx="2839233" cy="93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b="true" sz="2200" spc="-94">
                <a:solidFill>
                  <a:srgbClr val="344C6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GESTOR OU PROPRIETARIO</a:t>
            </a:r>
          </a:p>
          <a:p>
            <a:pPr algn="l">
              <a:lnSpc>
                <a:spcPts val="24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22997" y="3735970"/>
            <a:ext cx="4732618" cy="4590666"/>
            <a:chOff x="0" y="0"/>
            <a:chExt cx="6310157" cy="6120888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6310122" cy="6120892"/>
            </a:xfrm>
            <a:custGeom>
              <a:avLst/>
              <a:gdLst/>
              <a:ahLst/>
              <a:cxnLst/>
              <a:rect r="r" b="b" t="t" l="l"/>
              <a:pathLst>
                <a:path h="6120892" w="6310122">
                  <a:moveTo>
                    <a:pt x="0" y="0"/>
                  </a:moveTo>
                  <a:lnTo>
                    <a:pt x="6310122" y="0"/>
                  </a:lnTo>
                  <a:lnTo>
                    <a:pt x="6310122" y="6120892"/>
                  </a:lnTo>
                  <a:lnTo>
                    <a:pt x="0" y="6120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55" t="0" r="-65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4110" y="5779137"/>
            <a:ext cx="4146949" cy="95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3500" spc="-15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Gestão e analise de feedbacks dos clientes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4564" y="4522762"/>
            <a:ext cx="2186041" cy="93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000" spc="-300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01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8620850">
            <a:off x="6777692" y="3765687"/>
            <a:ext cx="4732618" cy="4531232"/>
            <a:chOff x="0" y="0"/>
            <a:chExt cx="6310158" cy="6041642"/>
          </a:xfrm>
        </p:grpSpPr>
        <p:sp>
          <p:nvSpPr>
            <p:cNvPr name="Freeform 7" id="7" descr="Picture 8"/>
            <p:cNvSpPr/>
            <p:nvPr/>
          </p:nvSpPr>
          <p:spPr>
            <a:xfrm flipH="false" flipV="false" rot="0">
              <a:off x="0" y="0"/>
              <a:ext cx="6310122" cy="6041644"/>
            </a:xfrm>
            <a:custGeom>
              <a:avLst/>
              <a:gdLst/>
              <a:ahLst/>
              <a:cxnLst/>
              <a:rect r="r" b="b" t="t" l="l"/>
              <a:pathLst>
                <a:path h="6041644" w="6310122">
                  <a:moveTo>
                    <a:pt x="0" y="0"/>
                  </a:moveTo>
                  <a:lnTo>
                    <a:pt x="6310122" y="0"/>
                  </a:lnTo>
                  <a:lnTo>
                    <a:pt x="6310122" y="6041644"/>
                  </a:lnTo>
                  <a:lnTo>
                    <a:pt x="0" y="6041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43197" y="6177972"/>
            <a:ext cx="4401607" cy="56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3500" spc="-15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Organização e agendamento de aulas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0963" y="4552481"/>
            <a:ext cx="3306075" cy="93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000" spc="-300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02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-9547248">
            <a:off x="12568033" y="3765688"/>
            <a:ext cx="4732619" cy="4531229"/>
            <a:chOff x="0" y="0"/>
            <a:chExt cx="6310158" cy="6041639"/>
          </a:xfrm>
        </p:grpSpPr>
        <p:sp>
          <p:nvSpPr>
            <p:cNvPr name="Freeform 11" id="11" descr="Picture 13"/>
            <p:cNvSpPr/>
            <p:nvPr/>
          </p:nvSpPr>
          <p:spPr>
            <a:xfrm flipH="false" flipV="false" rot="0">
              <a:off x="0" y="0"/>
              <a:ext cx="6310122" cy="6041644"/>
            </a:xfrm>
            <a:custGeom>
              <a:avLst/>
              <a:gdLst/>
              <a:ahLst/>
              <a:cxnLst/>
              <a:rect r="r" b="b" t="t" l="l"/>
              <a:pathLst>
                <a:path h="6041644" w="6310122">
                  <a:moveTo>
                    <a:pt x="0" y="0"/>
                  </a:moveTo>
                  <a:lnTo>
                    <a:pt x="6310122" y="0"/>
                  </a:lnTo>
                  <a:lnTo>
                    <a:pt x="6310122" y="6041644"/>
                  </a:lnTo>
                  <a:lnTo>
                    <a:pt x="0" y="6041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339937" y="4552479"/>
            <a:ext cx="3306075" cy="93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000" spc="-300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26649" y="6197573"/>
            <a:ext cx="4532652" cy="56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3500" spc="-15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Gestão de cadastro de clientes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-1456673">
            <a:off x="15649246" y="930948"/>
            <a:ext cx="2591105" cy="3085338"/>
            <a:chOff x="0" y="0"/>
            <a:chExt cx="3454807" cy="4113784"/>
          </a:xfrm>
        </p:grpSpPr>
        <p:sp>
          <p:nvSpPr>
            <p:cNvPr name="Freeform 15" id="15" descr="Picture 17"/>
            <p:cNvSpPr/>
            <p:nvPr/>
          </p:nvSpPr>
          <p:spPr>
            <a:xfrm flipH="false" flipV="false" rot="0">
              <a:off x="0" y="0"/>
              <a:ext cx="3454781" cy="4113784"/>
            </a:xfrm>
            <a:custGeom>
              <a:avLst/>
              <a:gdLst/>
              <a:ahLst/>
              <a:cxnLst/>
              <a:rect r="r" b="b" t="t" l="l"/>
              <a:pathLst>
                <a:path h="4113784" w="3454781">
                  <a:moveTo>
                    <a:pt x="0" y="0"/>
                  </a:moveTo>
                  <a:lnTo>
                    <a:pt x="3454781" y="0"/>
                  </a:lnTo>
                  <a:lnTo>
                    <a:pt x="3454781" y="4113784"/>
                  </a:lnTo>
                  <a:lnTo>
                    <a:pt x="0" y="4113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9" r="0" b="-39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36248" y="7909861"/>
            <a:ext cx="1681772" cy="2696880"/>
            <a:chOff x="0" y="0"/>
            <a:chExt cx="2242363" cy="3595840"/>
          </a:xfrm>
        </p:grpSpPr>
        <p:sp>
          <p:nvSpPr>
            <p:cNvPr name="Freeform 17" id="17" descr="Picture 18"/>
            <p:cNvSpPr/>
            <p:nvPr/>
          </p:nvSpPr>
          <p:spPr>
            <a:xfrm flipH="false" flipV="false" rot="0">
              <a:off x="0" y="0"/>
              <a:ext cx="2242312" cy="3595878"/>
            </a:xfrm>
            <a:custGeom>
              <a:avLst/>
              <a:gdLst/>
              <a:ahLst/>
              <a:cxnLst/>
              <a:rect r="r" b="b" t="t" l="l"/>
              <a:pathLst>
                <a:path h="3595878" w="2242312">
                  <a:moveTo>
                    <a:pt x="0" y="0"/>
                  </a:moveTo>
                  <a:lnTo>
                    <a:pt x="2242312" y="0"/>
                  </a:lnTo>
                  <a:lnTo>
                    <a:pt x="2242312" y="3595878"/>
                  </a:lnTo>
                  <a:lnTo>
                    <a:pt x="0" y="3595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67" r="-2" b="-166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22350" y="1232579"/>
            <a:ext cx="14268926" cy="140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99"/>
              </a:lnSpc>
            </a:pPr>
            <a:r>
              <a:rPr lang="en-US" sz="10500" spc="-449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Demandas Otimizadas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675496">
            <a:off x="12084309" y="2421531"/>
            <a:ext cx="7466150" cy="1560656"/>
            <a:chOff x="0" y="0"/>
            <a:chExt cx="9954867" cy="2080875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9954895" cy="2080895"/>
            </a:xfrm>
            <a:custGeom>
              <a:avLst/>
              <a:gdLst/>
              <a:ahLst/>
              <a:cxnLst/>
              <a:rect r="r" b="b" t="t" l="l"/>
              <a:pathLst>
                <a:path h="2080895" w="9954895">
                  <a:moveTo>
                    <a:pt x="0" y="0"/>
                  </a:moveTo>
                  <a:lnTo>
                    <a:pt x="9954895" y="0"/>
                  </a:lnTo>
                  <a:lnTo>
                    <a:pt x="9954895" y="2080895"/>
                  </a:lnTo>
                  <a:lnTo>
                    <a:pt x="0" y="2080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24" t="0" r="-3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348028" y="478120"/>
            <a:ext cx="7775323" cy="7628893"/>
            <a:chOff x="0" y="0"/>
            <a:chExt cx="10367097" cy="10171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509" y="8509"/>
              <a:ext cx="10350119" cy="10154919"/>
            </a:xfrm>
            <a:custGeom>
              <a:avLst/>
              <a:gdLst/>
              <a:ahLst/>
              <a:cxnLst/>
              <a:rect r="r" b="b" t="t" l="l"/>
              <a:pathLst>
                <a:path h="10154919" w="10350119">
                  <a:moveTo>
                    <a:pt x="0" y="5077460"/>
                  </a:moveTo>
                  <a:cubicBezTo>
                    <a:pt x="0" y="2273173"/>
                    <a:pt x="2316861" y="0"/>
                    <a:pt x="5174996" y="0"/>
                  </a:cubicBezTo>
                  <a:cubicBezTo>
                    <a:pt x="8033131" y="0"/>
                    <a:pt x="10350119" y="2273300"/>
                    <a:pt x="10350119" y="5077460"/>
                  </a:cubicBezTo>
                  <a:cubicBezTo>
                    <a:pt x="10350119" y="7881619"/>
                    <a:pt x="8033131" y="10154919"/>
                    <a:pt x="5174996" y="10154919"/>
                  </a:cubicBezTo>
                  <a:cubicBezTo>
                    <a:pt x="2316861" y="10154919"/>
                    <a:pt x="0" y="7881620"/>
                    <a:pt x="0" y="5077460"/>
                  </a:cubicBezTo>
                  <a:close/>
                </a:path>
              </a:pathLst>
            </a:custGeom>
            <a:blipFill>
              <a:blip r:embed="rId3"/>
              <a:stretch>
                <a:fillRect l="-23708" t="-83" r="-23708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4977803">
            <a:off x="15058550" y="5441227"/>
            <a:ext cx="5615578" cy="5656625"/>
            <a:chOff x="0" y="0"/>
            <a:chExt cx="7487437" cy="7542167"/>
          </a:xfrm>
        </p:grpSpPr>
        <p:sp>
          <p:nvSpPr>
            <p:cNvPr name="Freeform 7" id="7" descr="Picture 6"/>
            <p:cNvSpPr/>
            <p:nvPr/>
          </p:nvSpPr>
          <p:spPr>
            <a:xfrm flipH="false" flipV="false" rot="0">
              <a:off x="0" y="0"/>
              <a:ext cx="7487412" cy="7542149"/>
            </a:xfrm>
            <a:custGeom>
              <a:avLst/>
              <a:gdLst/>
              <a:ahLst/>
              <a:cxnLst/>
              <a:rect r="r" b="b" t="t" l="l"/>
              <a:pathLst>
                <a:path h="7542149" w="7487412">
                  <a:moveTo>
                    <a:pt x="0" y="0"/>
                  </a:moveTo>
                  <a:lnTo>
                    <a:pt x="7487412" y="0"/>
                  </a:lnTo>
                  <a:lnTo>
                    <a:pt x="7487412" y="7542149"/>
                  </a:lnTo>
                  <a:lnTo>
                    <a:pt x="0" y="7542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8" r="0" b="-38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288093">
            <a:off x="1115053" y="663155"/>
            <a:ext cx="2327326" cy="2396678"/>
            <a:chOff x="0" y="0"/>
            <a:chExt cx="3103101" cy="3195571"/>
          </a:xfrm>
        </p:grpSpPr>
        <p:sp>
          <p:nvSpPr>
            <p:cNvPr name="Freeform 9" id="9" descr="Picture 7"/>
            <p:cNvSpPr/>
            <p:nvPr/>
          </p:nvSpPr>
          <p:spPr>
            <a:xfrm flipH="false" flipV="false" rot="0">
              <a:off x="0" y="0"/>
              <a:ext cx="3103118" cy="3195574"/>
            </a:xfrm>
            <a:custGeom>
              <a:avLst/>
              <a:gdLst/>
              <a:ahLst/>
              <a:cxnLst/>
              <a:rect r="r" b="b" t="t" l="l"/>
              <a:pathLst>
                <a:path h="3195574" w="3103118">
                  <a:moveTo>
                    <a:pt x="0" y="0"/>
                  </a:moveTo>
                  <a:lnTo>
                    <a:pt x="3103118" y="0"/>
                  </a:lnTo>
                  <a:lnTo>
                    <a:pt x="3103118" y="3195574"/>
                  </a:lnTo>
                  <a:lnTo>
                    <a:pt x="0" y="3195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75843" y="7848040"/>
            <a:ext cx="6168133" cy="1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400" spc="-403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Feedback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62079" y="652359"/>
            <a:ext cx="4110609" cy="220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99"/>
              </a:lnSpc>
            </a:pPr>
            <a:r>
              <a:rPr lang="en-US" sz="16500" spc="-708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01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-978546" y="2449785"/>
            <a:ext cx="5646351" cy="1679956"/>
            <a:chOff x="0" y="0"/>
            <a:chExt cx="7528468" cy="2239942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7528433" cy="2239899"/>
            </a:xfrm>
            <a:custGeom>
              <a:avLst/>
              <a:gdLst/>
              <a:ahLst/>
              <a:cxnLst/>
              <a:rect r="r" b="b" t="t" l="l"/>
              <a:pathLst>
                <a:path h="2239899" w="7528433">
                  <a:moveTo>
                    <a:pt x="0" y="0"/>
                  </a:moveTo>
                  <a:lnTo>
                    <a:pt x="7528433" y="0"/>
                  </a:lnTo>
                  <a:lnTo>
                    <a:pt x="7528433" y="2239899"/>
                  </a:lnTo>
                  <a:lnTo>
                    <a:pt x="0" y="2239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1362" y="4362035"/>
            <a:ext cx="7158455" cy="2129853"/>
            <a:chOff x="0" y="0"/>
            <a:chExt cx="9544607" cy="2839804"/>
          </a:xfrm>
        </p:grpSpPr>
        <p:sp>
          <p:nvSpPr>
            <p:cNvPr name="Freeform 5" id="5" descr="Picture 4"/>
            <p:cNvSpPr/>
            <p:nvPr/>
          </p:nvSpPr>
          <p:spPr>
            <a:xfrm flipH="false" flipV="false" rot="0">
              <a:off x="0" y="0"/>
              <a:ext cx="9544558" cy="2839847"/>
            </a:xfrm>
            <a:custGeom>
              <a:avLst/>
              <a:gdLst/>
              <a:ahLst/>
              <a:cxnLst/>
              <a:rect r="r" b="b" t="t" l="l"/>
              <a:pathLst>
                <a:path h="2839847" w="9544558">
                  <a:moveTo>
                    <a:pt x="0" y="0"/>
                  </a:moveTo>
                  <a:lnTo>
                    <a:pt x="9544558" y="0"/>
                  </a:lnTo>
                  <a:lnTo>
                    <a:pt x="9544558" y="2839847"/>
                  </a:lnTo>
                  <a:lnTo>
                    <a:pt x="0" y="2839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1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57414" y="434919"/>
            <a:ext cx="6485081" cy="5366455"/>
            <a:chOff x="0" y="0"/>
            <a:chExt cx="8646775" cy="7155273"/>
          </a:xfrm>
        </p:grpSpPr>
        <p:sp>
          <p:nvSpPr>
            <p:cNvPr name="Freeform 7" id="7" descr="Picture 6"/>
            <p:cNvSpPr/>
            <p:nvPr/>
          </p:nvSpPr>
          <p:spPr>
            <a:xfrm flipH="false" flipV="false" rot="0">
              <a:off x="0" y="0"/>
              <a:ext cx="8646795" cy="7155307"/>
            </a:xfrm>
            <a:custGeom>
              <a:avLst/>
              <a:gdLst/>
              <a:ahLst/>
              <a:cxnLst/>
              <a:rect r="r" b="b" t="t" l="l"/>
              <a:pathLst>
                <a:path h="7155307" w="8646795">
                  <a:moveTo>
                    <a:pt x="0" y="0"/>
                  </a:moveTo>
                  <a:lnTo>
                    <a:pt x="8646795" y="0"/>
                  </a:lnTo>
                  <a:lnTo>
                    <a:pt x="8646795" y="7155307"/>
                  </a:lnTo>
                  <a:lnTo>
                    <a:pt x="0" y="7155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8729" t="-108534" r="-86908" b="-568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5200216">
            <a:off x="14834252" y="6661671"/>
            <a:ext cx="5551731" cy="1117286"/>
            <a:chOff x="0" y="0"/>
            <a:chExt cx="7402308" cy="1489715"/>
          </a:xfrm>
        </p:grpSpPr>
        <p:sp>
          <p:nvSpPr>
            <p:cNvPr name="Freeform 9" id="9" descr="Picture 8"/>
            <p:cNvSpPr/>
            <p:nvPr/>
          </p:nvSpPr>
          <p:spPr>
            <a:xfrm flipH="false" flipV="false" rot="0">
              <a:off x="0" y="0"/>
              <a:ext cx="7402322" cy="1489710"/>
            </a:xfrm>
            <a:custGeom>
              <a:avLst/>
              <a:gdLst/>
              <a:ahLst/>
              <a:cxnLst/>
              <a:rect r="r" b="b" t="t" l="l"/>
              <a:pathLst>
                <a:path h="1489710" w="7402322">
                  <a:moveTo>
                    <a:pt x="0" y="0"/>
                  </a:moveTo>
                  <a:lnTo>
                    <a:pt x="7402322" y="0"/>
                  </a:lnTo>
                  <a:lnTo>
                    <a:pt x="7402322" y="1489710"/>
                  </a:lnTo>
                  <a:lnTo>
                    <a:pt x="0" y="1489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" t="0" r="-3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10735414">
            <a:off x="11036870" y="8871113"/>
            <a:ext cx="6910228" cy="1390684"/>
            <a:chOff x="0" y="0"/>
            <a:chExt cx="9213637" cy="1854246"/>
          </a:xfrm>
        </p:grpSpPr>
        <p:sp>
          <p:nvSpPr>
            <p:cNvPr name="Freeform 11" id="11" descr="Picture 9"/>
            <p:cNvSpPr/>
            <p:nvPr/>
          </p:nvSpPr>
          <p:spPr>
            <a:xfrm flipH="false" flipV="false" rot="0">
              <a:off x="0" y="0"/>
              <a:ext cx="9213596" cy="1854200"/>
            </a:xfrm>
            <a:custGeom>
              <a:avLst/>
              <a:gdLst/>
              <a:ahLst/>
              <a:cxnLst/>
              <a:rect r="r" b="b" t="t" l="l"/>
              <a:pathLst>
                <a:path h="1854200" w="9213596">
                  <a:moveTo>
                    <a:pt x="0" y="0"/>
                  </a:moveTo>
                  <a:lnTo>
                    <a:pt x="9213596" y="0"/>
                  </a:lnTo>
                  <a:lnTo>
                    <a:pt x="9213596" y="1854200"/>
                  </a:lnTo>
                  <a:lnTo>
                    <a:pt x="0" y="1854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" t="0" r="-30" b="-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061639" y="4295035"/>
            <a:ext cx="6485192" cy="5366546"/>
            <a:chOff x="0" y="0"/>
            <a:chExt cx="8646923" cy="7155395"/>
          </a:xfrm>
        </p:grpSpPr>
        <p:sp>
          <p:nvSpPr>
            <p:cNvPr name="Freeform 13" id="13" descr="Picture 11"/>
            <p:cNvSpPr/>
            <p:nvPr/>
          </p:nvSpPr>
          <p:spPr>
            <a:xfrm flipH="false" flipV="false" rot="0">
              <a:off x="0" y="0"/>
              <a:ext cx="8646922" cy="7155434"/>
            </a:xfrm>
            <a:custGeom>
              <a:avLst/>
              <a:gdLst/>
              <a:ahLst/>
              <a:cxnLst/>
              <a:rect r="r" b="b" t="t" l="l"/>
              <a:pathLst>
                <a:path h="7155434" w="8646922">
                  <a:moveTo>
                    <a:pt x="0" y="0"/>
                  </a:moveTo>
                  <a:lnTo>
                    <a:pt x="8646922" y="0"/>
                  </a:lnTo>
                  <a:lnTo>
                    <a:pt x="8646922" y="7155434"/>
                  </a:lnTo>
                  <a:lnTo>
                    <a:pt x="0" y="7155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000" t="-260462" r="-79939" b="-6908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875081" y="6898994"/>
            <a:ext cx="4983316" cy="59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400" spc="-188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Demanda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53479" y="563248"/>
            <a:ext cx="4983316" cy="59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400" spc="-188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Otimização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68732" y="1500593"/>
            <a:ext cx="8800305" cy="166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Centralização dos feedbacks garantindo retorno ao usuário e atuação da gerencia caso necessário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Calculo de indicadores baseados em dados reais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Agilidade e melhoria na qualidade do serviço prestado pela academia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Maior retenção e aumento de alunos fidelizados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6089" y="7703992"/>
            <a:ext cx="9715976" cy="232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Nao existe um canal oficial para registro do feedback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Feedback é realizado pelo aluno e nao tem retorno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Colaborador nem sempre registra o feedback ou da seguimento na demanda solicitada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Mudanças são feitas sem nenhum embasamento de dados ou evidencias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Falta de analises sobre cancelamentos de matriculas/aulas </a:t>
            </a:r>
          </a:p>
          <a:p>
            <a:pPr algn="ctr" marL="289560" indent="-144780" lvl="1">
              <a:lnSpc>
                <a:spcPts val="2600"/>
              </a:lnSpc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675496">
            <a:off x="12084309" y="2421531"/>
            <a:ext cx="7466150" cy="1560656"/>
            <a:chOff x="0" y="0"/>
            <a:chExt cx="9954867" cy="2080875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9954895" cy="2080895"/>
            </a:xfrm>
            <a:custGeom>
              <a:avLst/>
              <a:gdLst/>
              <a:ahLst/>
              <a:cxnLst/>
              <a:rect r="r" b="b" t="t" l="l"/>
              <a:pathLst>
                <a:path h="2080895" w="9954895">
                  <a:moveTo>
                    <a:pt x="0" y="0"/>
                  </a:moveTo>
                  <a:lnTo>
                    <a:pt x="9954895" y="0"/>
                  </a:lnTo>
                  <a:lnTo>
                    <a:pt x="9954895" y="2080895"/>
                  </a:lnTo>
                  <a:lnTo>
                    <a:pt x="0" y="2080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24" t="0" r="-32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348028" y="478120"/>
            <a:ext cx="7775323" cy="7628893"/>
            <a:chOff x="0" y="0"/>
            <a:chExt cx="10367097" cy="101718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509" y="8509"/>
              <a:ext cx="10350119" cy="10154919"/>
            </a:xfrm>
            <a:custGeom>
              <a:avLst/>
              <a:gdLst/>
              <a:ahLst/>
              <a:cxnLst/>
              <a:rect r="r" b="b" t="t" l="l"/>
              <a:pathLst>
                <a:path h="10154919" w="10350119">
                  <a:moveTo>
                    <a:pt x="0" y="5077460"/>
                  </a:moveTo>
                  <a:cubicBezTo>
                    <a:pt x="0" y="2273173"/>
                    <a:pt x="2316861" y="0"/>
                    <a:pt x="5174996" y="0"/>
                  </a:cubicBezTo>
                  <a:cubicBezTo>
                    <a:pt x="8033131" y="0"/>
                    <a:pt x="10350119" y="2273300"/>
                    <a:pt x="10350119" y="5077460"/>
                  </a:cubicBezTo>
                  <a:cubicBezTo>
                    <a:pt x="10350119" y="7881619"/>
                    <a:pt x="8033131" y="10154919"/>
                    <a:pt x="5174996" y="10154919"/>
                  </a:cubicBezTo>
                  <a:cubicBezTo>
                    <a:pt x="2316861" y="10154919"/>
                    <a:pt x="0" y="7881620"/>
                    <a:pt x="0" y="5077460"/>
                  </a:cubicBezTo>
                  <a:close/>
                </a:path>
              </a:pathLst>
            </a:custGeom>
            <a:blipFill>
              <a:blip r:embed="rId3"/>
              <a:stretch>
                <a:fillRect l="-23708" t="-83" r="-23708" b="-83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4977803">
            <a:off x="15058550" y="5441227"/>
            <a:ext cx="5615578" cy="5656625"/>
            <a:chOff x="0" y="0"/>
            <a:chExt cx="7487437" cy="7542167"/>
          </a:xfrm>
        </p:grpSpPr>
        <p:sp>
          <p:nvSpPr>
            <p:cNvPr name="Freeform 7" id="7" descr="Picture 6"/>
            <p:cNvSpPr/>
            <p:nvPr/>
          </p:nvSpPr>
          <p:spPr>
            <a:xfrm flipH="false" flipV="false" rot="0">
              <a:off x="0" y="0"/>
              <a:ext cx="7487412" cy="7542149"/>
            </a:xfrm>
            <a:custGeom>
              <a:avLst/>
              <a:gdLst/>
              <a:ahLst/>
              <a:cxnLst/>
              <a:rect r="r" b="b" t="t" l="l"/>
              <a:pathLst>
                <a:path h="7542149" w="7487412">
                  <a:moveTo>
                    <a:pt x="0" y="0"/>
                  </a:moveTo>
                  <a:lnTo>
                    <a:pt x="7487412" y="0"/>
                  </a:lnTo>
                  <a:lnTo>
                    <a:pt x="7487412" y="7542149"/>
                  </a:lnTo>
                  <a:lnTo>
                    <a:pt x="0" y="7542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8" r="0" b="-38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288093">
            <a:off x="1115053" y="663155"/>
            <a:ext cx="2327326" cy="2396678"/>
            <a:chOff x="0" y="0"/>
            <a:chExt cx="3103101" cy="3195571"/>
          </a:xfrm>
        </p:grpSpPr>
        <p:sp>
          <p:nvSpPr>
            <p:cNvPr name="Freeform 9" id="9" descr="Picture 7"/>
            <p:cNvSpPr/>
            <p:nvPr/>
          </p:nvSpPr>
          <p:spPr>
            <a:xfrm flipH="false" flipV="false" rot="0">
              <a:off x="0" y="0"/>
              <a:ext cx="3103118" cy="3195574"/>
            </a:xfrm>
            <a:custGeom>
              <a:avLst/>
              <a:gdLst/>
              <a:ahLst/>
              <a:cxnLst/>
              <a:rect r="r" b="b" t="t" l="l"/>
              <a:pathLst>
                <a:path h="3195574" w="3103118">
                  <a:moveTo>
                    <a:pt x="0" y="0"/>
                  </a:moveTo>
                  <a:lnTo>
                    <a:pt x="3103118" y="0"/>
                  </a:lnTo>
                  <a:lnTo>
                    <a:pt x="3103118" y="3195574"/>
                  </a:lnTo>
                  <a:lnTo>
                    <a:pt x="0" y="3195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" t="0" r="-4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8329" y="7116222"/>
            <a:ext cx="6242753" cy="278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8200" spc="-351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Agendamento de Aula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62079" y="652359"/>
            <a:ext cx="4110609" cy="220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99"/>
              </a:lnSpc>
            </a:pPr>
            <a:r>
              <a:rPr lang="en-US" sz="16500" spc="-708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02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-978546" y="2449785"/>
            <a:ext cx="5646351" cy="1679956"/>
            <a:chOff x="0" y="0"/>
            <a:chExt cx="7528468" cy="2239942"/>
          </a:xfrm>
        </p:grpSpPr>
        <p:sp>
          <p:nvSpPr>
            <p:cNvPr name="Freeform 3" id="3" descr="Picture 3"/>
            <p:cNvSpPr/>
            <p:nvPr/>
          </p:nvSpPr>
          <p:spPr>
            <a:xfrm flipH="false" flipV="false" rot="0">
              <a:off x="0" y="0"/>
              <a:ext cx="7528433" cy="2239899"/>
            </a:xfrm>
            <a:custGeom>
              <a:avLst/>
              <a:gdLst/>
              <a:ahLst/>
              <a:cxnLst/>
              <a:rect r="r" b="b" t="t" l="l"/>
              <a:pathLst>
                <a:path h="2239899" w="7528433">
                  <a:moveTo>
                    <a:pt x="0" y="0"/>
                  </a:moveTo>
                  <a:lnTo>
                    <a:pt x="7528433" y="0"/>
                  </a:lnTo>
                  <a:lnTo>
                    <a:pt x="7528433" y="2239899"/>
                  </a:lnTo>
                  <a:lnTo>
                    <a:pt x="0" y="2239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1362" y="4362035"/>
            <a:ext cx="7158455" cy="2129853"/>
            <a:chOff x="0" y="0"/>
            <a:chExt cx="9544607" cy="2839804"/>
          </a:xfrm>
        </p:grpSpPr>
        <p:sp>
          <p:nvSpPr>
            <p:cNvPr name="Freeform 5" id="5" descr="Picture 4"/>
            <p:cNvSpPr/>
            <p:nvPr/>
          </p:nvSpPr>
          <p:spPr>
            <a:xfrm flipH="false" flipV="false" rot="0">
              <a:off x="0" y="0"/>
              <a:ext cx="9544558" cy="2839847"/>
            </a:xfrm>
            <a:custGeom>
              <a:avLst/>
              <a:gdLst/>
              <a:ahLst/>
              <a:cxnLst/>
              <a:rect r="r" b="b" t="t" l="l"/>
              <a:pathLst>
                <a:path h="2839847" w="9544558">
                  <a:moveTo>
                    <a:pt x="0" y="0"/>
                  </a:moveTo>
                  <a:lnTo>
                    <a:pt x="9544558" y="0"/>
                  </a:lnTo>
                  <a:lnTo>
                    <a:pt x="9544558" y="2839847"/>
                  </a:lnTo>
                  <a:lnTo>
                    <a:pt x="0" y="2839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1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57414" y="434919"/>
            <a:ext cx="6485081" cy="5366455"/>
            <a:chOff x="0" y="0"/>
            <a:chExt cx="8646775" cy="7155273"/>
          </a:xfrm>
        </p:grpSpPr>
        <p:sp>
          <p:nvSpPr>
            <p:cNvPr name="Freeform 7" id="7" descr="Picture 6"/>
            <p:cNvSpPr/>
            <p:nvPr/>
          </p:nvSpPr>
          <p:spPr>
            <a:xfrm flipH="false" flipV="false" rot="0">
              <a:off x="0" y="0"/>
              <a:ext cx="8646795" cy="7155307"/>
            </a:xfrm>
            <a:custGeom>
              <a:avLst/>
              <a:gdLst/>
              <a:ahLst/>
              <a:cxnLst/>
              <a:rect r="r" b="b" t="t" l="l"/>
              <a:pathLst>
                <a:path h="7155307" w="8646795">
                  <a:moveTo>
                    <a:pt x="0" y="0"/>
                  </a:moveTo>
                  <a:lnTo>
                    <a:pt x="8646795" y="0"/>
                  </a:lnTo>
                  <a:lnTo>
                    <a:pt x="8646795" y="7155307"/>
                  </a:lnTo>
                  <a:lnTo>
                    <a:pt x="0" y="7155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8729" t="-108534" r="-86908" b="-568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5200216">
            <a:off x="14834252" y="6661671"/>
            <a:ext cx="5551731" cy="1117286"/>
            <a:chOff x="0" y="0"/>
            <a:chExt cx="7402308" cy="1489715"/>
          </a:xfrm>
        </p:grpSpPr>
        <p:sp>
          <p:nvSpPr>
            <p:cNvPr name="Freeform 9" id="9" descr="Picture 8"/>
            <p:cNvSpPr/>
            <p:nvPr/>
          </p:nvSpPr>
          <p:spPr>
            <a:xfrm flipH="false" flipV="false" rot="0">
              <a:off x="0" y="0"/>
              <a:ext cx="7402322" cy="1489710"/>
            </a:xfrm>
            <a:custGeom>
              <a:avLst/>
              <a:gdLst/>
              <a:ahLst/>
              <a:cxnLst/>
              <a:rect r="r" b="b" t="t" l="l"/>
              <a:pathLst>
                <a:path h="1489710" w="7402322">
                  <a:moveTo>
                    <a:pt x="0" y="0"/>
                  </a:moveTo>
                  <a:lnTo>
                    <a:pt x="7402322" y="0"/>
                  </a:lnTo>
                  <a:lnTo>
                    <a:pt x="7402322" y="1489710"/>
                  </a:lnTo>
                  <a:lnTo>
                    <a:pt x="0" y="1489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" t="0" r="-3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10735414">
            <a:off x="11036870" y="8871113"/>
            <a:ext cx="6910228" cy="1390684"/>
            <a:chOff x="0" y="0"/>
            <a:chExt cx="9213637" cy="1854246"/>
          </a:xfrm>
        </p:grpSpPr>
        <p:sp>
          <p:nvSpPr>
            <p:cNvPr name="Freeform 11" id="11" descr="Picture 9"/>
            <p:cNvSpPr/>
            <p:nvPr/>
          </p:nvSpPr>
          <p:spPr>
            <a:xfrm flipH="false" flipV="false" rot="0">
              <a:off x="0" y="0"/>
              <a:ext cx="9213596" cy="1854200"/>
            </a:xfrm>
            <a:custGeom>
              <a:avLst/>
              <a:gdLst/>
              <a:ahLst/>
              <a:cxnLst/>
              <a:rect r="r" b="b" t="t" l="l"/>
              <a:pathLst>
                <a:path h="1854200" w="9213596">
                  <a:moveTo>
                    <a:pt x="0" y="0"/>
                  </a:moveTo>
                  <a:lnTo>
                    <a:pt x="9213596" y="0"/>
                  </a:lnTo>
                  <a:lnTo>
                    <a:pt x="9213596" y="1854200"/>
                  </a:lnTo>
                  <a:lnTo>
                    <a:pt x="0" y="1854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" t="0" r="-30" b="-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061639" y="4295035"/>
            <a:ext cx="6485192" cy="5366546"/>
            <a:chOff x="0" y="0"/>
            <a:chExt cx="8646923" cy="7155395"/>
          </a:xfrm>
        </p:grpSpPr>
        <p:sp>
          <p:nvSpPr>
            <p:cNvPr name="Freeform 13" id="13" descr="Picture 11"/>
            <p:cNvSpPr/>
            <p:nvPr/>
          </p:nvSpPr>
          <p:spPr>
            <a:xfrm flipH="false" flipV="false" rot="0">
              <a:off x="0" y="0"/>
              <a:ext cx="8646922" cy="7155434"/>
            </a:xfrm>
            <a:custGeom>
              <a:avLst/>
              <a:gdLst/>
              <a:ahLst/>
              <a:cxnLst/>
              <a:rect r="r" b="b" t="t" l="l"/>
              <a:pathLst>
                <a:path h="7155434" w="8646922">
                  <a:moveTo>
                    <a:pt x="0" y="0"/>
                  </a:moveTo>
                  <a:lnTo>
                    <a:pt x="8646922" y="0"/>
                  </a:lnTo>
                  <a:lnTo>
                    <a:pt x="8646922" y="7155434"/>
                  </a:lnTo>
                  <a:lnTo>
                    <a:pt x="0" y="7155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000" t="-260462" r="-79939" b="-6908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875081" y="6898994"/>
            <a:ext cx="4983316" cy="59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400" spc="-188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Demanda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53479" y="563248"/>
            <a:ext cx="4983316" cy="59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400" spc="-188">
                <a:solidFill>
                  <a:srgbClr val="FFFFFF"/>
                </a:solidFill>
                <a:latin typeface="Yomogi Font"/>
                <a:ea typeface="Yomogi Font"/>
                <a:cs typeface="Yomogi Font"/>
                <a:sym typeface="Yomogi Font"/>
              </a:rPr>
              <a:t>Otimização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34954" y="1910578"/>
            <a:ext cx="8820365" cy="133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Acesso remoto e digital para cadastro de aulas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Formulário digital sem risco de perda de dados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Maior autonomia do usuário na escolha de qual aula deseja fazer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Cancelamento de aula sem necessidade de colaborador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5613" y="7889275"/>
            <a:ext cx="8929401" cy="133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Falta de sistema online que consegue verificar aulas disponíveis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Superlotação ou baixa ocupação de aulas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Necessidade de preencher ficha física no balcão para inscrição</a:t>
            </a:r>
          </a:p>
          <a:p>
            <a:pPr algn="l" marL="289560" indent="-144780" lvl="1">
              <a:lnSpc>
                <a:spcPts val="2600"/>
              </a:lnSpc>
              <a:buFont typeface="Arial"/>
              <a:buChar char="•"/>
            </a:pPr>
            <a:r>
              <a:rPr lang="en-US" sz="2400" spc="-103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Divergência ou desinformação de horários, modalidade e dias de aula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DAGrHwiyQjY</dc:identifier>
  <dcterms:modified xsi:type="dcterms:W3CDTF">2011-08-01T06:04:30Z</dcterms:modified>
  <cp:revision>1</cp:revision>
  <dc:title>94E4C8A9-6690-42FA-8888-74A927670A10-export</dc:title>
</cp:coreProperties>
</file>